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8229600" cx="14630400"/>
  <p:notesSz cx="8229600" cy="14630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13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1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9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98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4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70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76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58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5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0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7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23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5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35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0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62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2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74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7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Shape 0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6F4F4"/>
          </a:solidFill>
        </p:spPr>
      </p:sp>
      <p:sp>
        <p:nvSpPr>
          <p:cNvPr id="1048686" name="Shape 1"/>
          <p:cNvSpPr/>
          <p:nvPr/>
        </p:nvSpPr>
        <p:spPr>
          <a:xfrm>
            <a:off x="0" y="0"/>
            <a:ext cx="14630400" cy="8229600"/>
          </a:xfrm>
          <a:prstGeom prst="rect"/>
          <a:solidFill>
            <a:srgbClr val="FFFFFF"/>
          </a:solidFill>
        </p:spPr>
      </p:sp>
      <p:pic>
        <p:nvPicPr>
          <p:cNvPr id="2097169" name="Image 0" descr="preencoded.png">
            <a:hlinkClick r:id="rId1" tooltip="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578" name="Text 0"/>
          <p:cNvSpPr/>
          <p:nvPr/>
        </p:nvSpPr>
        <p:spPr>
          <a:xfrm>
            <a:off x="6224587" y="1042154"/>
            <a:ext cx="7667625" cy="4548187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7150"/>
              </a:lnSpc>
              <a:buNone/>
            </a:pP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Deteksi Penyakit pada Daun Tomat 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(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</a:t>
            </a:r>
            <a:r>
              <a:rPr b="1" dirty="0" sz="5700" kern="0" lang="en-US" spc="-172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)</a:t>
            </a:r>
            <a:endParaRPr dirty="0" sz="5700" lang="en-US"/>
          </a:p>
        </p:txBody>
      </p:sp>
      <p:sp>
        <p:nvSpPr>
          <p:cNvPr id="1048579" name="Text 1"/>
          <p:cNvSpPr/>
          <p:nvPr/>
        </p:nvSpPr>
        <p:spPr>
          <a:xfrm>
            <a:off x="6224587" y="5906691"/>
            <a:ext cx="7667625" cy="6746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650"/>
              </a:lnSpc>
              <a:buNone/>
            </a:pPr>
            <a:r>
              <a:rPr dirty="0" sz="1650" kern="0" lang="en-US" spc="-33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Proyek ini bertujuan untuk mengembangkan sistem deteksi penyakit pada daun tomat menggunakan model MobileNetV2 dan Computer Vision.</a:t>
            </a:r>
            <a:endParaRPr dirty="0" sz="1650" lang="en-US"/>
          </a:p>
        </p:txBody>
      </p:sp>
      <p:sp>
        <p:nvSpPr>
          <p:cNvPr id="1048580" name="Shape 2"/>
          <p:cNvSpPr/>
          <p:nvPr/>
        </p:nvSpPr>
        <p:spPr>
          <a:xfrm>
            <a:off x="6224587" y="6834188"/>
            <a:ext cx="337423" cy="337423"/>
          </a:xfrm>
          <a:prstGeom prst="roundRect">
            <a:avLst>
              <a:gd name="adj" fmla="val 2709680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209715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32208" y="6841808"/>
            <a:ext cx="322183" cy="322183"/>
          </a:xfrm>
          <a:prstGeom prst="rect"/>
        </p:spPr>
      </p:pic>
      <p:sp>
        <p:nvSpPr>
          <p:cNvPr id="1048581" name="Text 3"/>
          <p:cNvSpPr/>
          <p:nvPr/>
        </p:nvSpPr>
        <p:spPr>
          <a:xfrm>
            <a:off x="6667381" y="6818471"/>
            <a:ext cx="2240875" cy="36897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900"/>
              </a:lnSpc>
              <a:buNone/>
            </a:pPr>
            <a:r>
              <a:rPr b="1" dirty="0" sz="2050" kern="0" lang="en-US" spc="-33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Fitri Ramadhan</a:t>
            </a:r>
            <a:endParaRPr dirty="0" sz="2050" lang="en-US"/>
          </a:p>
        </p:txBody>
      </p:sp>
      <p:sp>
        <p:nvSpPr>
          <p:cNvPr id="1048719" name=""/>
          <p:cNvSpPr/>
          <p:nvPr/>
        </p:nvSpPr>
        <p:spPr>
          <a:xfrm>
            <a:off x="11885215" y="6834188"/>
            <a:ext cx="3048000" cy="3048000"/>
          </a:xfrm>
          <a:prstGeom prst="rect"/>
          <a:solidFill>
            <a:srgbClr val="02A5E3"/>
          </a:solidFill>
          <a:ln w="25400">
            <a:solidFill>
              <a:srgbClr val="92D050"/>
            </a:solidFill>
          </a:ln>
        </p:spPr>
        <p:txBody>
          <a:bodyPr anchor="ctr"/>
          <a:p>
            <a:pPr algn="ctr"/>
            <a:endParaRPr lang="i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706" name="Text 0"/>
          <p:cNvSpPr/>
          <p:nvPr/>
        </p:nvSpPr>
        <p:spPr>
          <a:xfrm>
            <a:off x="793790" y="3408878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Tanya Jawab</a:t>
            </a:r>
            <a:endParaRPr dirty="0" sz="4450" lang="en-US"/>
          </a:p>
        </p:txBody>
      </p:sp>
      <p:sp>
        <p:nvSpPr>
          <p:cNvPr id="1048707" name="Text 1"/>
          <p:cNvSpPr/>
          <p:nvPr/>
        </p:nvSpPr>
        <p:spPr>
          <a:xfrm>
            <a:off x="793790" y="4457819"/>
            <a:ext cx="7556421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Kami mengundang pertanyaan dari audiens.</a:t>
            </a:r>
            <a:endParaRPr dirty="0" sz="175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587" name="Text 0"/>
          <p:cNvSpPr/>
          <p:nvPr/>
        </p:nvSpPr>
        <p:spPr>
          <a:xfrm>
            <a:off x="793790" y="1564719"/>
            <a:ext cx="7556421" cy="141755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Perkenalan Anggota Tim &amp; Tugas</a:t>
            </a:r>
            <a:endParaRPr dirty="0" sz="4450" lang="en-US"/>
          </a:p>
        </p:txBody>
      </p:sp>
      <p:sp>
        <p:nvSpPr>
          <p:cNvPr id="1048588" name="Shape 1"/>
          <p:cNvSpPr/>
          <p:nvPr/>
        </p:nvSpPr>
        <p:spPr>
          <a:xfrm>
            <a:off x="793790" y="332243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589" name="Shape 2"/>
          <p:cNvSpPr/>
          <p:nvPr/>
        </p:nvSpPr>
        <p:spPr>
          <a:xfrm>
            <a:off x="801410" y="3330059"/>
            <a:ext cx="7541181" cy="650319"/>
          </a:xfrm>
          <a:prstGeom prst="rect"/>
          <a:solidFill>
            <a:srgbClr val="FFFFFF">
              <a:alpha val="4000"/>
            </a:srgbClr>
          </a:solidFill>
        </p:spPr>
      </p:sp>
      <p:sp>
        <p:nvSpPr>
          <p:cNvPr id="1048590" name="Text 3"/>
          <p:cNvSpPr/>
          <p:nvPr/>
        </p:nvSpPr>
        <p:spPr>
          <a:xfrm>
            <a:off x="1028224" y="3473767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Anggota Tim</a:t>
            </a:r>
            <a:endParaRPr dirty="0" sz="1750" lang="en-US"/>
          </a:p>
        </p:txBody>
      </p:sp>
      <p:sp>
        <p:nvSpPr>
          <p:cNvPr id="1048591" name="Text 4"/>
          <p:cNvSpPr/>
          <p:nvPr/>
        </p:nvSpPr>
        <p:spPr>
          <a:xfrm>
            <a:off x="4802624" y="3473767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Tugas</a:t>
            </a:r>
            <a:endParaRPr dirty="0" sz="1750" lang="en-US"/>
          </a:p>
        </p:txBody>
      </p:sp>
      <p:sp>
        <p:nvSpPr>
          <p:cNvPr id="1048592" name="Shape 5"/>
          <p:cNvSpPr/>
          <p:nvPr/>
        </p:nvSpPr>
        <p:spPr>
          <a:xfrm>
            <a:off x="801410" y="3980378"/>
            <a:ext cx="7541181" cy="1013222"/>
          </a:xfrm>
          <a:prstGeom prst="rect"/>
          <a:solidFill>
            <a:srgbClr val="000000">
              <a:alpha val="4000"/>
            </a:srgbClr>
          </a:solidFill>
        </p:spPr>
        <p:txBody>
          <a:bodyPr/>
          <a:p>
            <a:r>
              <a:rPr altLang="en-US" lang="zh-CN"/>
              <a:t>
</a:t>
            </a:r>
            <a:endParaRPr altLang="en-US" lang="zh-CN"/>
          </a:p>
        </p:txBody>
      </p:sp>
      <p:sp>
        <p:nvSpPr>
          <p:cNvPr id="1048593" name="Text 6"/>
          <p:cNvSpPr/>
          <p:nvPr/>
        </p:nvSpPr>
        <p:spPr>
          <a:xfrm>
            <a:off x="1028224" y="4124087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endParaRPr dirty="0" sz="1750" lang="en-US"/>
          </a:p>
        </p:txBody>
      </p:sp>
      <p:sp>
        <p:nvSpPr>
          <p:cNvPr id="1048594" name="Text 7"/>
          <p:cNvSpPr/>
          <p:nvPr/>
        </p:nvSpPr>
        <p:spPr>
          <a:xfrm>
            <a:off x="4802624" y="4124087"/>
            <a:ext cx="3313152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Pemrograman &amp; Pengolahan Data</a:t>
            </a:r>
            <a:endParaRPr dirty="0" sz="1750" lang="en-US"/>
          </a:p>
        </p:txBody>
      </p:sp>
      <p:sp>
        <p:nvSpPr>
          <p:cNvPr id="1048595" name="Shape 8"/>
          <p:cNvSpPr/>
          <p:nvPr/>
        </p:nvSpPr>
        <p:spPr>
          <a:xfrm>
            <a:off x="801410" y="4993600"/>
            <a:ext cx="7541181" cy="1013222"/>
          </a:xfrm>
          <a:prstGeom prst="rect"/>
          <a:solidFill>
            <a:srgbClr val="FFFFFF">
              <a:alpha val="4000"/>
            </a:srgbClr>
          </a:solidFill>
        </p:spPr>
        <p:txBody>
          <a:bodyPr/>
          <a:p>
            <a:r>
              <a:rPr altLang="en-US" lang="zh-CN"/>
              <a:t>
</a:t>
            </a:r>
            <a:endParaRPr altLang="en-US" lang="zh-CN"/>
          </a:p>
        </p:txBody>
      </p:sp>
      <p:sp>
        <p:nvSpPr>
          <p:cNvPr id="1048596" name="Text 9"/>
          <p:cNvSpPr/>
          <p:nvPr/>
        </p:nvSpPr>
        <p:spPr>
          <a:xfrm>
            <a:off x="1028224" y="5137309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</a:t>
            </a:r>
            <a:endParaRPr dirty="0" sz="1750" lang="en-US"/>
          </a:p>
        </p:txBody>
      </p:sp>
      <p:sp>
        <p:nvSpPr>
          <p:cNvPr id="1048597" name="Text 10"/>
          <p:cNvSpPr/>
          <p:nvPr/>
        </p:nvSpPr>
        <p:spPr>
          <a:xfrm>
            <a:off x="4802624" y="5137309"/>
            <a:ext cx="3313152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Pengembangan Model AI &amp; Evaluasi</a:t>
            </a:r>
            <a:endParaRPr dirty="0" sz="1750" lang="en-US"/>
          </a:p>
        </p:txBody>
      </p:sp>
      <p:sp>
        <p:nvSpPr>
          <p:cNvPr id="1048598" name="Shape 11"/>
          <p:cNvSpPr/>
          <p:nvPr/>
        </p:nvSpPr>
        <p:spPr>
          <a:xfrm>
            <a:off x="801410" y="6006822"/>
            <a:ext cx="7541181" cy="650319"/>
          </a:xfrm>
          <a:prstGeom prst="rect"/>
          <a:solidFill>
            <a:srgbClr val="000000">
              <a:alpha val="4000"/>
            </a:srgbClr>
          </a:solidFill>
        </p:spPr>
      </p:sp>
      <p:sp>
        <p:nvSpPr>
          <p:cNvPr id="1048599" name="Text 12"/>
          <p:cNvSpPr/>
          <p:nvPr/>
        </p:nvSpPr>
        <p:spPr>
          <a:xfrm>
            <a:off x="1028224" y="6150531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Fitri </a:t>
            </a: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Ramadhan </a:t>
            </a:r>
            <a:endParaRPr dirty="0" sz="1750" lang="en-US"/>
          </a:p>
        </p:txBody>
      </p:sp>
      <p:sp>
        <p:nvSpPr>
          <p:cNvPr id="1048600" name="Text 13"/>
          <p:cNvSpPr/>
          <p:nvPr/>
        </p:nvSpPr>
        <p:spPr>
          <a:xfrm>
            <a:off x="4802624" y="6150531"/>
            <a:ext cx="3313152" cy="362903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Desain &amp; Presentasi</a:t>
            </a:r>
            <a:endParaRPr dirty="0" sz="175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/>
        </p:spPr>
      </p:pic>
      <p:sp>
        <p:nvSpPr>
          <p:cNvPr id="1048606" name="Text 0"/>
          <p:cNvSpPr/>
          <p:nvPr/>
        </p:nvSpPr>
        <p:spPr>
          <a:xfrm>
            <a:off x="6280190" y="1642586"/>
            <a:ext cx="6219349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Latar Belakang Masalah</a:t>
            </a:r>
            <a:endParaRPr dirty="0" sz="4450" lang="en-US"/>
          </a:p>
        </p:txBody>
      </p:sp>
      <p:sp>
        <p:nvSpPr>
          <p:cNvPr id="1048607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08" name="Text 2"/>
          <p:cNvSpPr/>
          <p:nvPr/>
        </p:nvSpPr>
        <p:spPr>
          <a:xfrm>
            <a:off x="6466999" y="3031688"/>
            <a:ext cx="136565" cy="340281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8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dirty="0" sz="2650" lang="en-US"/>
          </a:p>
        </p:txBody>
      </p:sp>
      <p:sp>
        <p:nvSpPr>
          <p:cNvPr id="1048609" name="Text 3"/>
          <p:cNvSpPr/>
          <p:nvPr/>
        </p:nvSpPr>
        <p:spPr>
          <a:xfrm>
            <a:off x="7017306" y="294667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Penyakit Tanaman</a:t>
            </a:r>
            <a:endParaRPr dirty="0" sz="2200" lang="en-US"/>
          </a:p>
        </p:txBody>
      </p:sp>
      <p:sp>
        <p:nvSpPr>
          <p:cNvPr id="1048610" name="Text 4"/>
          <p:cNvSpPr/>
          <p:nvPr/>
        </p:nvSpPr>
        <p:spPr>
          <a:xfrm>
            <a:off x="7017306" y="3437096"/>
            <a:ext cx="2927747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Penyakit seperti Early Blight, Late Blight, dan Septoria Leaf Spot merugikan petani.</a:t>
            </a:r>
            <a:endParaRPr dirty="0" sz="1750" lang="en-US"/>
          </a:p>
        </p:txBody>
      </p:sp>
      <p:sp>
        <p:nvSpPr>
          <p:cNvPr id="1048611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12" name="Text 6"/>
          <p:cNvSpPr/>
          <p:nvPr/>
        </p:nvSpPr>
        <p:spPr>
          <a:xfrm>
            <a:off x="10324981" y="3031688"/>
            <a:ext cx="204073" cy="340281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8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dirty="0" sz="2650" lang="en-US"/>
          </a:p>
        </p:txBody>
      </p:sp>
      <p:sp>
        <p:nvSpPr>
          <p:cNvPr id="1048613" name="Text 7"/>
          <p:cNvSpPr/>
          <p:nvPr/>
        </p:nvSpPr>
        <p:spPr>
          <a:xfrm>
            <a:off x="10908983" y="2946678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Deteksi Manual</a:t>
            </a:r>
            <a:endParaRPr dirty="0" sz="2200" lang="en-US"/>
          </a:p>
        </p:txBody>
      </p:sp>
      <p:sp>
        <p:nvSpPr>
          <p:cNvPr id="1048614" name="Text 8"/>
          <p:cNvSpPr/>
          <p:nvPr/>
        </p:nvSpPr>
        <p:spPr>
          <a:xfrm>
            <a:off x="10908983" y="3437096"/>
            <a:ext cx="2927747" cy="1451610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Deteksi manual membutuhkan waktu dan tenaga, serta akurasi terbatas.</a:t>
            </a:r>
            <a:endParaRPr dirty="0" sz="1750" lang="en-US"/>
          </a:p>
        </p:txBody>
      </p:sp>
      <p:sp>
        <p:nvSpPr>
          <p:cNvPr id="1048615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16" name="Text 10"/>
          <p:cNvSpPr/>
          <p:nvPr/>
        </p:nvSpPr>
        <p:spPr>
          <a:xfrm>
            <a:off x="6430566" y="5455682"/>
            <a:ext cx="209431" cy="340281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650"/>
              </a:lnSpc>
              <a:buNone/>
            </a:pPr>
            <a:r>
              <a:rPr b="1" dirty="0" sz="2650" kern="0" lang="en-US" spc="-8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dirty="0" sz="2650" lang="en-US"/>
          </a:p>
        </p:txBody>
      </p:sp>
      <p:sp>
        <p:nvSpPr>
          <p:cNvPr id="1048617" name="Text 11"/>
          <p:cNvSpPr/>
          <p:nvPr/>
        </p:nvSpPr>
        <p:spPr>
          <a:xfrm>
            <a:off x="7017306" y="5370671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Kerugian Pertanian</a:t>
            </a:r>
            <a:endParaRPr dirty="0" sz="2200" lang="en-US"/>
          </a:p>
        </p:txBody>
      </p:sp>
      <p:sp>
        <p:nvSpPr>
          <p:cNvPr id="1048618" name="Text 12"/>
          <p:cNvSpPr/>
          <p:nvPr/>
        </p:nvSpPr>
        <p:spPr>
          <a:xfrm>
            <a:off x="7017306" y="5861090"/>
            <a:ext cx="6819305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Lebih dari 40% hasil pertanian dunia hilang akibat penyakit tanaman.</a:t>
            </a:r>
            <a:endParaRPr dirty="0" sz="175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 0"/>
          <p:cNvSpPr/>
          <p:nvPr/>
        </p:nvSpPr>
        <p:spPr>
          <a:xfrm>
            <a:off x="793790" y="2539960"/>
            <a:ext cx="613029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Solusi yang Ditawarkan</a:t>
            </a:r>
            <a:endParaRPr dirty="0" sz="4450" lang="en-US"/>
          </a:p>
        </p:txBody>
      </p:sp>
      <p:sp>
        <p:nvSpPr>
          <p:cNvPr id="1048625" name="Text 1"/>
          <p:cNvSpPr/>
          <p:nvPr/>
        </p:nvSpPr>
        <p:spPr>
          <a:xfrm>
            <a:off x="793790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MobileNetV2</a:t>
            </a:r>
            <a:endParaRPr dirty="0" sz="2200" lang="en-US"/>
          </a:p>
        </p:txBody>
      </p:sp>
      <p:sp>
        <p:nvSpPr>
          <p:cNvPr id="1048626" name="Text 2"/>
          <p:cNvSpPr/>
          <p:nvPr/>
        </p:nvSpPr>
        <p:spPr>
          <a:xfrm>
            <a:off x="793790" y="4396859"/>
            <a:ext cx="3978116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deep learning ringan dan efisien untuk deteksi penyakit.</a:t>
            </a:r>
            <a:endParaRPr dirty="0" sz="1750" lang="en-US"/>
          </a:p>
        </p:txBody>
      </p:sp>
      <p:sp>
        <p:nvSpPr>
          <p:cNvPr id="1048627" name="Text 3"/>
          <p:cNvSpPr/>
          <p:nvPr/>
        </p:nvSpPr>
        <p:spPr>
          <a:xfrm>
            <a:off x="5332928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Computer Vision</a:t>
            </a:r>
            <a:endParaRPr dirty="0" sz="2200" lang="en-US"/>
          </a:p>
        </p:txBody>
      </p:sp>
      <p:sp>
        <p:nvSpPr>
          <p:cNvPr id="1048628" name="Text 4"/>
          <p:cNvSpPr/>
          <p:nvPr/>
        </p:nvSpPr>
        <p:spPr>
          <a:xfrm>
            <a:off x="5332928" y="4396859"/>
            <a:ext cx="3978116" cy="1088708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Menganalisis gambar daun dan mengklasifikasikan penyakit secara otomatis.</a:t>
            </a:r>
            <a:endParaRPr dirty="0" sz="1750" lang="en-US"/>
          </a:p>
        </p:txBody>
      </p:sp>
      <p:sp>
        <p:nvSpPr>
          <p:cNvPr id="1048629" name="Text 5"/>
          <p:cNvSpPr/>
          <p:nvPr/>
        </p:nvSpPr>
        <p:spPr>
          <a:xfrm>
            <a:off x="9872067" y="3815715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b="1" dirty="0" sz="2200" kern="0" lang="en-US" spc="-67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Sapiens </a:t>
            </a:r>
            <a:endParaRPr dirty="0" sz="2200" lang="en-US"/>
          </a:p>
        </p:txBody>
      </p:sp>
      <p:sp>
        <p:nvSpPr>
          <p:cNvPr id="1048630" name="Text 6"/>
          <p:cNvSpPr/>
          <p:nvPr/>
        </p:nvSpPr>
        <p:spPr>
          <a:xfrm>
            <a:off x="9872067" y="4396859"/>
            <a:ext cx="3978116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Deteksi cepat, akurasi tinggi, dan pengurangan kerugian.</a:t>
            </a:r>
            <a:endParaRPr dirty="0" sz="175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36" name="Text 0"/>
          <p:cNvSpPr/>
          <p:nvPr/>
        </p:nvSpPr>
        <p:spPr>
          <a:xfrm>
            <a:off x="715685" y="815459"/>
            <a:ext cx="5112663" cy="639008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000"/>
              </a:lnSpc>
              <a:buNone/>
            </a:pPr>
            <a:r>
              <a:rPr b="1" dirty="0" sz="4000" kern="0" lang="en-US" spc="-12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Proses Pengerjaan</a:t>
            </a:r>
            <a:endParaRPr dirty="0" sz="4000" lang="en-US"/>
          </a:p>
        </p:txBody>
      </p:sp>
      <p:sp>
        <p:nvSpPr>
          <p:cNvPr id="1048637" name="Shape 1"/>
          <p:cNvSpPr/>
          <p:nvPr/>
        </p:nvSpPr>
        <p:spPr>
          <a:xfrm>
            <a:off x="1010960" y="1761173"/>
            <a:ext cx="22860" cy="5652968"/>
          </a:xfrm>
          <a:prstGeom prst="roundRect">
            <a:avLst>
              <a:gd name="adj" fmla="val 375739"/>
            </a:avLst>
          </a:prstGeom>
          <a:solidFill>
            <a:srgbClr val="C0C1D7"/>
          </a:solidFill>
        </p:spPr>
      </p:sp>
      <p:sp>
        <p:nvSpPr>
          <p:cNvPr id="1048638" name="Shape 2"/>
          <p:cNvSpPr/>
          <p:nvPr/>
        </p:nvSpPr>
        <p:spPr>
          <a:xfrm>
            <a:off x="1229558" y="2209800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C0C1D7"/>
          </a:solidFill>
        </p:spPr>
      </p:sp>
      <p:sp>
        <p:nvSpPr>
          <p:cNvPr id="1048639" name="Shape 3"/>
          <p:cNvSpPr/>
          <p:nvPr/>
        </p:nvSpPr>
        <p:spPr>
          <a:xfrm>
            <a:off x="792361" y="19912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40" name="Text 4"/>
          <p:cNvSpPr/>
          <p:nvPr/>
        </p:nvSpPr>
        <p:spPr>
          <a:xfrm>
            <a:off x="960834" y="2067877"/>
            <a:ext cx="123111" cy="30670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7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dirty="0" sz="2400" lang="en-US"/>
          </a:p>
        </p:txBody>
      </p:sp>
      <p:sp>
        <p:nvSpPr>
          <p:cNvPr id="1048641" name="Text 5"/>
          <p:cNvSpPr/>
          <p:nvPr/>
        </p:nvSpPr>
        <p:spPr>
          <a:xfrm>
            <a:off x="2147173" y="1965603"/>
            <a:ext cx="2556272" cy="31944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6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Pengumpulan Data</a:t>
            </a:r>
            <a:endParaRPr dirty="0" sz="2000" lang="en-US"/>
          </a:p>
        </p:txBody>
      </p:sp>
      <p:sp>
        <p:nvSpPr>
          <p:cNvPr id="1048642" name="Text 6"/>
          <p:cNvSpPr/>
          <p:nvPr/>
        </p:nvSpPr>
        <p:spPr>
          <a:xfrm>
            <a:off x="2147173" y="2407682"/>
            <a:ext cx="6281142" cy="327184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Menggunakan dataset dari Kaggle yang berisi gambar daun tomat.</a:t>
            </a:r>
            <a:endParaRPr dirty="0" sz="1600" lang="en-US"/>
          </a:p>
        </p:txBody>
      </p:sp>
      <p:sp>
        <p:nvSpPr>
          <p:cNvPr id="1048643" name="Shape 7"/>
          <p:cNvSpPr/>
          <p:nvPr/>
        </p:nvSpPr>
        <p:spPr>
          <a:xfrm>
            <a:off x="1229558" y="3592354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C0C1D7"/>
          </a:solidFill>
        </p:spPr>
      </p:sp>
      <p:sp>
        <p:nvSpPr>
          <p:cNvPr id="1048644" name="Shape 8"/>
          <p:cNvSpPr/>
          <p:nvPr/>
        </p:nvSpPr>
        <p:spPr>
          <a:xfrm>
            <a:off x="792361" y="3373755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45" name="Text 9"/>
          <p:cNvSpPr/>
          <p:nvPr/>
        </p:nvSpPr>
        <p:spPr>
          <a:xfrm>
            <a:off x="930354" y="3450431"/>
            <a:ext cx="184071" cy="30670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7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dirty="0" sz="2400" lang="en-US"/>
          </a:p>
        </p:txBody>
      </p:sp>
      <p:sp>
        <p:nvSpPr>
          <p:cNvPr id="1048646" name="Text 10"/>
          <p:cNvSpPr/>
          <p:nvPr/>
        </p:nvSpPr>
        <p:spPr>
          <a:xfrm>
            <a:off x="2147173" y="3348157"/>
            <a:ext cx="2556272" cy="31944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6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Data</a:t>
            </a:r>
            <a:endParaRPr dirty="0" sz="2000" lang="en-US"/>
          </a:p>
        </p:txBody>
      </p:sp>
      <p:sp>
        <p:nvSpPr>
          <p:cNvPr id="1048647" name="Text 11"/>
          <p:cNvSpPr/>
          <p:nvPr/>
        </p:nvSpPr>
        <p:spPr>
          <a:xfrm>
            <a:off x="2147173" y="3790236"/>
            <a:ext cx="6281142" cy="327184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Membersihkan, meresize gambar, dan menerapkan augmentasi.</a:t>
            </a:r>
            <a:endParaRPr dirty="0" sz="1600" lang="en-US"/>
          </a:p>
        </p:txBody>
      </p:sp>
      <p:sp>
        <p:nvSpPr>
          <p:cNvPr id="1048648" name="Shape 12"/>
          <p:cNvSpPr/>
          <p:nvPr/>
        </p:nvSpPr>
        <p:spPr>
          <a:xfrm>
            <a:off x="1229558" y="49749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C0C1D7"/>
          </a:solidFill>
        </p:spPr>
      </p:sp>
      <p:sp>
        <p:nvSpPr>
          <p:cNvPr id="1048649" name="Shape 13"/>
          <p:cNvSpPr/>
          <p:nvPr/>
        </p:nvSpPr>
        <p:spPr>
          <a:xfrm>
            <a:off x="792361" y="47563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50" name="Text 14"/>
          <p:cNvSpPr/>
          <p:nvPr/>
        </p:nvSpPr>
        <p:spPr>
          <a:xfrm>
            <a:off x="927973" y="4832985"/>
            <a:ext cx="188833" cy="30670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7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dirty="0" sz="2400" lang="en-US"/>
          </a:p>
        </p:txBody>
      </p:sp>
      <p:sp>
        <p:nvSpPr>
          <p:cNvPr id="1048651" name="Text 15"/>
          <p:cNvSpPr/>
          <p:nvPr/>
        </p:nvSpPr>
        <p:spPr>
          <a:xfrm>
            <a:off x="2147173" y="4730710"/>
            <a:ext cx="2556272" cy="31944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6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Pelatihan Model</a:t>
            </a:r>
            <a:endParaRPr dirty="0" sz="2000" lang="en-US"/>
          </a:p>
        </p:txBody>
      </p:sp>
      <p:sp>
        <p:nvSpPr>
          <p:cNvPr id="1048652" name="Text 16"/>
          <p:cNvSpPr/>
          <p:nvPr/>
        </p:nvSpPr>
        <p:spPr>
          <a:xfrm>
            <a:off x="2147173" y="5172789"/>
            <a:ext cx="6281142" cy="327184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50"/>
              </a:lnSpc>
              <a:buNone/>
            </a:pPr>
            <a:r>
              <a:rPr dirty="0" sz="160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Menggunakan model MobileNetV2 dengan transfer learning.</a:t>
            </a:r>
            <a:endParaRPr dirty="0" sz="1600" lang="en-US"/>
          </a:p>
        </p:txBody>
      </p:sp>
      <p:sp>
        <p:nvSpPr>
          <p:cNvPr id="1048653" name="Shape 17"/>
          <p:cNvSpPr/>
          <p:nvPr/>
        </p:nvSpPr>
        <p:spPr>
          <a:xfrm>
            <a:off x="1229558" y="6357461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C0C1D7"/>
          </a:solidFill>
        </p:spPr>
      </p:sp>
      <p:sp>
        <p:nvSpPr>
          <p:cNvPr id="1048654" name="Shape 18"/>
          <p:cNvSpPr/>
          <p:nvPr/>
        </p:nvSpPr>
        <p:spPr>
          <a:xfrm>
            <a:off x="792361" y="6138863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55" name="Text 19"/>
          <p:cNvSpPr/>
          <p:nvPr/>
        </p:nvSpPr>
        <p:spPr>
          <a:xfrm>
            <a:off x="923211" y="6215539"/>
            <a:ext cx="198239" cy="306705"/>
          </a:xfrm>
          <a:prstGeom prst="rect"/>
          <a:noFill/>
        </p:spPr>
        <p:txBody>
          <a:bodyPr anchor="t" bIns="0" lIns="0" rIns="0" rtlCol="0" tIns="0" wrap="none"/>
          <a:p>
            <a:pPr algn="ctr" indent="0" marL="0">
              <a:lnSpc>
                <a:spcPts val="2400"/>
              </a:lnSpc>
              <a:buNone/>
            </a:pPr>
            <a:r>
              <a:rPr b="1" dirty="0" sz="2400" kern="0" lang="en-US" spc="-72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dirty="0" sz="2400" lang="en-US"/>
          </a:p>
        </p:txBody>
      </p:sp>
      <p:sp>
        <p:nvSpPr>
          <p:cNvPr id="1048656" name="Text 20"/>
          <p:cNvSpPr/>
          <p:nvPr/>
        </p:nvSpPr>
        <p:spPr>
          <a:xfrm>
            <a:off x="2147173" y="6113264"/>
            <a:ext cx="2556272" cy="319445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500"/>
              </a:lnSpc>
              <a:buNone/>
            </a:pPr>
            <a:r>
              <a:rPr b="1" dirty="0" sz="2000" kern="0" lang="en-US" spc="-6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Evaluasi</a:t>
            </a:r>
            <a:endParaRPr dirty="0" sz="2000" lang="en-US"/>
          </a:p>
        </p:txBody>
      </p:sp>
      <p:sp>
        <p:nvSpPr>
          <p:cNvPr id="1048657" name="Text 21"/>
          <p:cNvSpPr/>
          <p:nvPr/>
        </p:nvSpPr>
        <p:spPr>
          <a:xfrm>
            <a:off x="2147173" y="6555343"/>
            <a:ext cx="6281142" cy="65436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550"/>
              </a:lnSpc>
              <a:buNone/>
            </a:pPr>
            <a:r>
              <a:rPr dirty="0" sz="1600" kern="0" lang="en-US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Mengukur kinerja model menggunakan metrik akurasi, precision, recall, dan F1 score.</a:t>
            </a:r>
            <a:endParaRPr dirty="0" sz="160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63" name="Text 0"/>
          <p:cNvSpPr/>
          <p:nvPr/>
        </p:nvSpPr>
        <p:spPr>
          <a:xfrm>
            <a:off x="773073" y="608290"/>
            <a:ext cx="7597854" cy="1380411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5400"/>
              </a:lnSpc>
              <a:buNone/>
            </a:pPr>
            <a:r>
              <a:rPr b="1" dirty="0" sz="4300" kern="0" lang="en-US" spc="-13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Aplikasi atau Hasil Penelitian</a:t>
            </a:r>
            <a:endParaRPr dirty="0" sz="4300" lang="en-US"/>
          </a:p>
        </p:txBody>
      </p:sp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/>
        </p:spPr>
      </p:pic>
      <p:sp>
        <p:nvSpPr>
          <p:cNvPr id="1048664" name="Text 1"/>
          <p:cNvSpPr/>
          <p:nvPr/>
        </p:nvSpPr>
        <p:spPr>
          <a:xfrm>
            <a:off x="2208728" y="2540794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6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Aplikasi</a:t>
            </a:r>
            <a:endParaRPr dirty="0" sz="2150" lang="en-US"/>
          </a:p>
        </p:txBody>
      </p:sp>
      <p:sp>
        <p:nvSpPr>
          <p:cNvPr id="1048665" name="Text 2"/>
          <p:cNvSpPr/>
          <p:nvPr/>
        </p:nvSpPr>
        <p:spPr>
          <a:xfrm>
            <a:off x="2208728" y="3018353"/>
            <a:ext cx="6162199" cy="70675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50"/>
              </a:lnSpc>
              <a:buNone/>
            </a:pPr>
            <a:r>
              <a:rPr dirty="0" sz="1700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Tampilkan video atau gambar aplikasi yang menunjukkan proses deteksi penyakit.</a:t>
            </a:r>
            <a:endParaRPr dirty="0" sz="1700" lang="en-US"/>
          </a:p>
        </p:txBody>
      </p:sp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/>
        </p:spPr>
      </p:pic>
      <p:sp>
        <p:nvSpPr>
          <p:cNvPr id="1048666" name="Text 3"/>
          <p:cNvSpPr/>
          <p:nvPr/>
        </p:nvSpPr>
        <p:spPr>
          <a:xfrm>
            <a:off x="2208728" y="4307919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6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Contoh Gambar</a:t>
            </a:r>
            <a:endParaRPr dirty="0" sz="2150" lang="en-US"/>
          </a:p>
        </p:txBody>
      </p:sp>
      <p:sp>
        <p:nvSpPr>
          <p:cNvPr id="1048667" name="Text 4"/>
          <p:cNvSpPr/>
          <p:nvPr/>
        </p:nvSpPr>
        <p:spPr>
          <a:xfrm>
            <a:off x="2208728" y="4785479"/>
            <a:ext cx="6162199" cy="353378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dirty="0" sz="1700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Tampilkan gambar daun yang telah diprediksi oleh model.</a:t>
            </a:r>
            <a:endParaRPr dirty="0" sz="1700" lang="en-US"/>
          </a:p>
        </p:txBody>
      </p:sp>
      <p:pic>
        <p:nvPicPr>
          <p:cNvPr id="2097166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/>
        </p:spPr>
      </p:pic>
      <p:sp>
        <p:nvSpPr>
          <p:cNvPr id="1048668" name="Text 5"/>
          <p:cNvSpPr/>
          <p:nvPr/>
        </p:nvSpPr>
        <p:spPr>
          <a:xfrm>
            <a:off x="2208728" y="6075045"/>
            <a:ext cx="2761178" cy="345043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00"/>
              </a:lnSpc>
              <a:buNone/>
            </a:pPr>
            <a:r>
              <a:rPr b="1" dirty="0" sz="2150" kern="0" lang="en-US" spc="-65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Hasil Penelitian</a:t>
            </a:r>
            <a:endParaRPr dirty="0" sz="2150" lang="en-US"/>
          </a:p>
        </p:txBody>
      </p:sp>
      <p:sp>
        <p:nvSpPr>
          <p:cNvPr id="1048669" name="Text 6"/>
          <p:cNvSpPr/>
          <p:nvPr/>
        </p:nvSpPr>
        <p:spPr>
          <a:xfrm>
            <a:off x="2208728" y="6552605"/>
            <a:ext cx="6162199" cy="70675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50"/>
              </a:lnSpc>
              <a:buNone/>
            </a:pPr>
            <a:r>
              <a:rPr dirty="0" sz="1700" kern="0" lang="en-US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menunjukkan akurasi lebih dari 90% dalam mendeteksi penyakit.</a:t>
            </a:r>
            <a:endParaRPr dirty="0" sz="170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/>
        </p:spPr>
      </p:pic>
      <p:sp>
        <p:nvSpPr>
          <p:cNvPr id="1048675" name="Text 0"/>
          <p:cNvSpPr/>
          <p:nvPr/>
        </p:nvSpPr>
        <p:spPr>
          <a:xfrm>
            <a:off x="793790" y="4165402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Kesimpulan</a:t>
            </a:r>
            <a:endParaRPr dirty="0" sz="4450" lang="en-US"/>
          </a:p>
        </p:txBody>
      </p:sp>
      <p:sp>
        <p:nvSpPr>
          <p:cNvPr id="1048676" name="Shape 1"/>
          <p:cNvSpPr/>
          <p:nvPr/>
        </p:nvSpPr>
        <p:spPr>
          <a:xfrm>
            <a:off x="793790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77" name="Text 2"/>
          <p:cNvSpPr/>
          <p:nvPr/>
        </p:nvSpPr>
        <p:spPr>
          <a:xfrm>
            <a:off x="1028224" y="5448776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Solusi Berhasil</a:t>
            </a:r>
            <a:endParaRPr dirty="0" sz="2200" lang="en-US"/>
          </a:p>
        </p:txBody>
      </p:sp>
      <p:sp>
        <p:nvSpPr>
          <p:cNvPr id="1048678" name="Text 3"/>
          <p:cNvSpPr/>
          <p:nvPr/>
        </p:nvSpPr>
        <p:spPr>
          <a:xfrm>
            <a:off x="1028224" y="5939195"/>
            <a:ext cx="5939195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Solusi menggunakan MobileNetV2 berhasil menjawab permasalahan yang ada.</a:t>
            </a:r>
            <a:endParaRPr dirty="0" sz="1750" lang="en-US"/>
          </a:p>
        </p:txBody>
      </p:sp>
      <p:sp>
        <p:nvSpPr>
          <p:cNvPr id="1048679" name="Shape 4"/>
          <p:cNvSpPr/>
          <p:nvPr/>
        </p:nvSpPr>
        <p:spPr>
          <a:xfrm>
            <a:off x="7428667" y="5214342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48680" name="Text 5"/>
          <p:cNvSpPr/>
          <p:nvPr/>
        </p:nvSpPr>
        <p:spPr>
          <a:xfrm>
            <a:off x="7663101" y="5448776"/>
            <a:ext cx="2835235" cy="354330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Akurasi Tinggi</a:t>
            </a:r>
            <a:endParaRPr dirty="0" sz="2200" lang="en-US"/>
          </a:p>
        </p:txBody>
      </p:sp>
      <p:sp>
        <p:nvSpPr>
          <p:cNvPr id="1048681" name="Text 6"/>
          <p:cNvSpPr/>
          <p:nvPr/>
        </p:nvSpPr>
        <p:spPr>
          <a:xfrm>
            <a:off x="7663101" y="5939195"/>
            <a:ext cx="5939195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ini dapat mempercepat deteksi dan membantu petani mengelola kesehatan tanaman.</a:t>
            </a:r>
            <a:endParaRPr dirty="0" sz="175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/>
        </p:spPr>
      </p:pic>
      <p:sp>
        <p:nvSpPr>
          <p:cNvPr id="1048687" name="Text 0"/>
          <p:cNvSpPr/>
          <p:nvPr/>
        </p:nvSpPr>
        <p:spPr>
          <a:xfrm>
            <a:off x="793790" y="3821430"/>
            <a:ext cx="6531054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Pengembangan Lanjutan</a:t>
            </a:r>
            <a:endParaRPr dirty="0" sz="4450" lang="en-US"/>
          </a:p>
        </p:txBody>
      </p:sp>
      <p:pic>
        <p:nvPicPr>
          <p:cNvPr id="209717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/>
        </p:spPr>
      </p:pic>
      <p:sp>
        <p:nvSpPr>
          <p:cNvPr id="1048688" name="Text 1"/>
          <p:cNvSpPr/>
          <p:nvPr/>
        </p:nvSpPr>
        <p:spPr>
          <a:xfrm>
            <a:off x="793790" y="5664160"/>
            <a:ext cx="4120753" cy="708660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Penggunaan Data Lebih Banyak</a:t>
            </a:r>
            <a:endParaRPr dirty="0" sz="2200" lang="en-US"/>
          </a:p>
        </p:txBody>
      </p:sp>
      <p:sp>
        <p:nvSpPr>
          <p:cNvPr id="1048689" name="Text 2"/>
          <p:cNvSpPr/>
          <p:nvPr/>
        </p:nvSpPr>
        <p:spPr>
          <a:xfrm>
            <a:off x="793790" y="6508909"/>
            <a:ext cx="4120753" cy="725805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Memperluas dataset dengan lebih banyak variasi gambar.</a:t>
            </a:r>
            <a:endParaRPr dirty="0" sz="1750" lang="en-US"/>
          </a:p>
        </p:txBody>
      </p:sp>
      <p:pic>
        <p:nvPicPr>
          <p:cNvPr id="209717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/>
        </p:spPr>
      </p:pic>
      <p:sp>
        <p:nvSpPr>
          <p:cNvPr id="1048690" name="Text 3"/>
          <p:cNvSpPr/>
          <p:nvPr/>
        </p:nvSpPr>
        <p:spPr>
          <a:xfrm>
            <a:off x="5254704" y="5664160"/>
            <a:ext cx="3814405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Implementasi Aplikasi Mobile</a:t>
            </a:r>
            <a:endParaRPr dirty="0" sz="2200" lang="en-US"/>
          </a:p>
        </p:txBody>
      </p:sp>
      <p:sp>
        <p:nvSpPr>
          <p:cNvPr id="1048691" name="Text 4"/>
          <p:cNvSpPr/>
          <p:nvPr/>
        </p:nvSpPr>
        <p:spPr>
          <a:xfrm>
            <a:off x="5254704" y="6154579"/>
            <a:ext cx="4120872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Membangun aplikasi berbasis mobile agar petani dapat langsung mengunggah gambar daun.</a:t>
            </a:r>
            <a:endParaRPr dirty="0" sz="1750" lang="en-US"/>
          </a:p>
        </p:txBody>
      </p:sp>
      <p:pic>
        <p:nvPicPr>
          <p:cNvPr id="209717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/>
        </p:spPr>
      </p:pic>
      <p:sp>
        <p:nvSpPr>
          <p:cNvPr id="1048692" name="Text 5"/>
          <p:cNvSpPr/>
          <p:nvPr/>
        </p:nvSpPr>
        <p:spPr>
          <a:xfrm>
            <a:off x="9715738" y="5664160"/>
            <a:ext cx="3977640" cy="354330"/>
          </a:xfrm>
          <a:prstGeom prst="rect"/>
          <a:noFill/>
        </p:spPr>
        <p:txBody>
          <a:bodyPr anchor="t" bIns="0" lIns="0" rIns="0" rtlCol="0" tIns="0" wrap="none"/>
          <a:p>
            <a:pPr algn="l" indent="0" marL="0">
              <a:lnSpc>
                <a:spcPts val="2750"/>
              </a:lnSpc>
              <a:buNone/>
            </a:pPr>
            <a:r>
              <a:rPr b="1" dirty="0" sz="2200" kern="0" lang="en-US" spc="-67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Deteksi Lebih Banyak Penyakit</a:t>
            </a:r>
            <a:endParaRPr dirty="0" sz="2200" lang="en-US"/>
          </a:p>
        </p:txBody>
      </p:sp>
      <p:sp>
        <p:nvSpPr>
          <p:cNvPr id="1048693" name="Text 6"/>
          <p:cNvSpPr/>
          <p:nvPr/>
        </p:nvSpPr>
        <p:spPr>
          <a:xfrm>
            <a:off x="9715738" y="6154579"/>
            <a:ext cx="4120753" cy="1088708"/>
          </a:xfrm>
          <a:prstGeom prst="rect"/>
          <a:noFill/>
        </p:spPr>
        <p:txBody>
          <a:bodyPr anchor="t" bIns="0" lIns="0" rIns="0" rtlCol="0" tIns="0" wrap="square"/>
          <a:p>
            <a:pPr algn="l"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Mengembangkan model untuk mendeteksi lebih banyak jenis penyakit atau hama.</a:t>
            </a:r>
            <a:endParaRPr dirty="0" sz="175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/>
        </p:spPr>
      </p:pic>
      <p:sp>
        <p:nvSpPr>
          <p:cNvPr id="1048699" name="Text 0"/>
          <p:cNvSpPr/>
          <p:nvPr/>
        </p:nvSpPr>
        <p:spPr>
          <a:xfrm>
            <a:off x="793790" y="3227427"/>
            <a:ext cx="5670590" cy="708779"/>
          </a:xfrm>
          <a:prstGeom prst="rect"/>
          <a:noFill/>
        </p:spPr>
        <p:txBody>
          <a:bodyPr anchor="t" bIns="0" lIns="0" rIns="0" rtlCol="0" tIns="0" wrap="none"/>
          <a:p>
            <a:pPr indent="0" marL="0">
              <a:lnSpc>
                <a:spcPts val="5550"/>
              </a:lnSpc>
              <a:buNone/>
            </a:pPr>
            <a:r>
              <a:rPr b="1" dirty="0" sz="4450" kern="0" lang="en-US" spc="-134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Ucapan Terima Kasih</a:t>
            </a:r>
            <a:endParaRPr dirty="0" sz="4450" lang="en-US"/>
          </a:p>
        </p:txBody>
      </p:sp>
      <p:sp>
        <p:nvSpPr>
          <p:cNvPr id="1048700" name="Text 1"/>
          <p:cNvSpPr/>
          <p:nvPr/>
        </p:nvSpPr>
        <p:spPr>
          <a:xfrm>
            <a:off x="793790" y="4276368"/>
            <a:ext cx="7556421" cy="725805"/>
          </a:xfrm>
          <a:prstGeom prst="rect"/>
          <a:noFill/>
        </p:spPr>
        <p:txBody>
          <a:bodyPr anchor="t" bIns="0" lIns="0" rIns="0" rtlCol="0" tIns="0" wrap="square"/>
          <a:p>
            <a:pPr indent="0" marL="0">
              <a:lnSpc>
                <a:spcPts val="2850"/>
              </a:lnSpc>
              <a:buNone/>
            </a:pPr>
            <a:r>
              <a:rPr dirty="0" sz="1750" kern="0" lang="en-US" spc="-36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Terima kasih kepada Coaches dan Orbit Future Academy atas bimbingan dan dukungannya selama pengerjaan proyek ini.</a:t>
            </a:r>
            <a:endParaRPr dirty="0" sz="175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2024-11-19T02:56:24Z</dcterms:created>
  <dcterms:modified xsi:type="dcterms:W3CDTF">2024-11-19T17:02:25Z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f84bd11626d44734ad7ad6c04b0e2234</vt:lpwstr>
  </property>
</Properties>
</file>